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6" r:id="rId6"/>
    <p:sldId id="262" r:id="rId7"/>
    <p:sldId id="273" r:id="rId8"/>
    <p:sldId id="276" r:id="rId9"/>
    <p:sldId id="277" r:id="rId10"/>
    <p:sldId id="278" r:id="rId11"/>
    <p:sldId id="279" r:id="rId12"/>
    <p:sldId id="260" r:id="rId13"/>
    <p:sldId id="265" r:id="rId14"/>
    <p:sldId id="271" r:id="rId15"/>
    <p:sldId id="268" r:id="rId16"/>
    <p:sldId id="272" r:id="rId17"/>
    <p:sldId id="267" r:id="rId18"/>
    <p:sldId id="274" r:id="rId19"/>
    <p:sldId id="275" r:id="rId20"/>
  </p:sldIdLst>
  <p:sldSz cx="9144000" cy="6858000" type="screen4x3"/>
  <p:notesSz cx="6858000" cy="9144000"/>
  <p:embeddedFontLst>
    <p:embeddedFont>
      <p:font typeface="SkazkaForSerge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F90B05"/>
    <a:srgbClr val="A42320"/>
    <a:srgbClr val="C42A26"/>
    <a:srgbClr val="8D1E1B"/>
    <a:srgbClr val="820041"/>
    <a:srgbClr val="B05408"/>
    <a:srgbClr val="993300"/>
    <a:srgbClr val="BE2824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493E-9C14-4C12-AEEB-F3BAFF07759C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46BA-6D10-4149-88EF-A8F4A8B89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0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46BA-6D10-4149-88EF-A8F4A8B894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17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.pn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4.pn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microsoft.com/office/2007/relationships/hdphoto" Target="../media/hdphoto1.wdp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1992" y="3868471"/>
            <a:ext cx="330996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A42320"/>
                </a:solidFill>
                <a:latin typeface="SkazkaForSerge" pitchFamily="18" charset="0"/>
              </a:rPr>
              <a:t>Папугина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A42320"/>
                </a:solidFill>
                <a:latin typeface="SkazkaForSerge" pitchFamily="18" charset="0"/>
              </a:rPr>
              <a:t>Юлия Юрьевна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SkazkaForSerge" pitchFamily="18" charset="0"/>
              </a:rPr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kazkaForSerge" pitchFamily="18" charset="0"/>
              </a:rPr>
              <a:t>МБДОУ детского сада комбинированного вида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kazkaForSerge" pitchFamily="18" charset="0"/>
              </a:rPr>
              <a:t>№ 1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kazkaForSerg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7008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>
                <a:solidFill>
                  <a:srgbClr val="F90B05"/>
                </a:solidFill>
                <a:latin typeface="SkazkaForSerge" pitchFamily="18" charset="0"/>
              </a:rPr>
              <a:t>Игра как ведущий вид деятельности дошкольника</a:t>
            </a:r>
          </a:p>
        </p:txBody>
      </p:sp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40352" y="5301208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83968" y="4797152"/>
            <a:ext cx="1084209" cy="1303122"/>
          </a:xfrm>
          <a:prstGeom prst="rect">
            <a:avLst/>
          </a:prstGeom>
        </p:spPr>
      </p:pic>
      <p:pic>
        <p:nvPicPr>
          <p:cNvPr id="8" name="Picture 2" descr="http://img-fotki.yandex.ru/get/6211/132074412.10/0_97328_2050879b_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54964">
            <a:off x="180823" y="712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tatic.wixstatic.com/media/485a06_9780e2b2bdb143daa68fee22a3540cb1.gif_srz_396_162_85_22_0.50_1.20_0.00_gif_sr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429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27824" y="2852936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90421" y="872973"/>
            <a:ext cx="1084209" cy="130312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5472856" cy="6477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395536" y="1034341"/>
            <a:ext cx="4248472" cy="784427"/>
            <a:chOff x="0" y="88039"/>
            <a:chExt cx="6096000" cy="73841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88039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6046" y="124085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1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нсценировка </a:t>
              </a:r>
              <a:r>
                <a:rPr lang="ru-RU" sz="1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небольших рифмованных рассказов, сказок с помощью пальцев и </a:t>
              </a:r>
              <a:r>
                <a:rPr lang="ru-RU" sz="1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рук.</a:t>
              </a:r>
              <a:endPara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76351" y="1916832"/>
            <a:ext cx="4267657" cy="738416"/>
            <a:chOff x="0" y="1662791"/>
            <a:chExt cx="6096000" cy="73841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662791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6046" y="1698837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Повторяя </a:t>
              </a:r>
              <a:r>
                <a:rPr lang="ru-RU" sz="17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движения взрослых, активизируют </a:t>
              </a:r>
              <a:r>
                <a:rPr lang="ru-RU" sz="1700" dirty="0" smtClean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моторику </a:t>
              </a:r>
              <a:r>
                <a:rPr lang="ru-RU" sz="170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rPr>
                <a:t>рук. </a:t>
              </a:r>
              <a:endParaRPr lang="ru-RU" sz="1700" kern="1200" dirty="0"/>
            </a:p>
          </p:txBody>
        </p:sp>
      </p:grpSp>
      <p:grpSp>
        <p:nvGrpSpPr>
          <p:cNvPr id="8" name="Группа 15"/>
          <p:cNvGrpSpPr/>
          <p:nvPr/>
        </p:nvGrpSpPr>
        <p:grpSpPr>
          <a:xfrm>
            <a:off x="376351" y="2852936"/>
            <a:ext cx="4339665" cy="738416"/>
            <a:chOff x="0" y="3237544"/>
            <a:chExt cx="6096000" cy="7384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237544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6046" y="3273590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Дают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возможность родителям и воспитателям играть c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малышами и радовать их.</a:t>
              </a:r>
              <a:endParaRPr kumimoji="0" lang="ru-RU" sz="170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2050" name="Picture 2" descr="C:\Users\таня\Desktop\юля\IMG_20151201_09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598" y="332656"/>
            <a:ext cx="2421798" cy="181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таня\Desktop\юля\DSCN2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6764"/>
            <a:ext cx="2467401" cy="185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юля\DSCN2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09540"/>
            <a:ext cx="2496209" cy="187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ня\Desktop\юля\DSCN23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71875"/>
            <a:ext cx="2476916" cy="185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ня\Desktop\юля\DSCN2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229" y="4328732"/>
            <a:ext cx="1758243" cy="21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666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993136" cy="6477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для развития моторики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ня\Desktop\юля\DSCN2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31"/>
          <a:stretch/>
        </p:blipFill>
        <p:spPr bwMode="auto">
          <a:xfrm>
            <a:off x="323528" y="1063397"/>
            <a:ext cx="2368019" cy="253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юля\DSCN2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2915816" y="1052737"/>
            <a:ext cx="2232248" cy="253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юля\DSCN2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44283"/>
            <a:ext cx="3383758" cy="253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ня\Desktop\юля\DSCN23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97603"/>
            <a:ext cx="278399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ня\Desktop\юля\DSCN2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370" y="4039665"/>
            <a:ext cx="2883735" cy="216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47664" y="5229200"/>
            <a:ext cx="1084209" cy="130312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4134" y="189012"/>
            <a:ext cx="8280400" cy="647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построения предметно- пространственной среды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124744"/>
            <a:ext cx="834572" cy="3858908"/>
            <a:chOff x="1" y="-1"/>
            <a:chExt cx="834572" cy="4392488"/>
          </a:xfrm>
        </p:grpSpPr>
        <p:sp>
          <p:nvSpPr>
            <p:cNvPr id="10" name="Прямоугольник 9"/>
            <p:cNvSpPr/>
            <p:nvPr/>
          </p:nvSpPr>
          <p:spPr>
            <a:xfrm rot="16200000">
              <a:off x="-1778957" y="1778957"/>
              <a:ext cx="4392488" cy="8345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16200000">
              <a:off x="-1778957" y="1778957"/>
              <a:ext cx="4392488" cy="83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/>
                <a:t>принципы</a:t>
              </a:r>
              <a:endParaRPr lang="ru-RU" sz="5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47664" y="1124744"/>
            <a:ext cx="2737398" cy="834572"/>
            <a:chOff x="1368148" y="0"/>
            <a:chExt cx="2737398" cy="8345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68148" y="0"/>
              <a:ext cx="2737398" cy="8345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368148" y="0"/>
              <a:ext cx="2737398" cy="83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Гибкое зонирование, гендерный подход</a:t>
              </a:r>
              <a:endParaRPr lang="ru-RU" sz="2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32779" y="2648640"/>
            <a:ext cx="2737398" cy="834572"/>
            <a:chOff x="1368148" y="1584176"/>
            <a:chExt cx="2737398" cy="8345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68148" y="1584176"/>
              <a:ext cx="2737398" cy="8345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368148" y="1584176"/>
              <a:ext cx="2737398" cy="83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Открытость, доступность</a:t>
              </a:r>
              <a:endParaRPr lang="ru-RU" sz="2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32779" y="4149080"/>
            <a:ext cx="2737398" cy="834572"/>
            <a:chOff x="1435406" y="3328717"/>
            <a:chExt cx="2737398" cy="8345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35406" y="3328717"/>
              <a:ext cx="2737398" cy="8345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435406" y="3328717"/>
              <a:ext cx="2737398" cy="83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полифункциональность</a:t>
              </a:r>
              <a:endParaRPr lang="ru-RU" sz="2000" kern="1200" dirty="0"/>
            </a:p>
          </p:txBody>
        </p:sp>
      </p:grpSp>
      <p:pic>
        <p:nvPicPr>
          <p:cNvPr id="4098" name="Picture 2" descr="C:\Users\таня\Desktop\юля\IMG_20151202_074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836712"/>
            <a:ext cx="2289341" cy="171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таня\Desktop\юля\IMG_20151202_0809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061" y="809964"/>
            <a:ext cx="2323939" cy="1742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таня\Desktop\юля\P10405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8640"/>
            <a:ext cx="1651175" cy="2201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таня\Desktop\юля\P10405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270" y="5046777"/>
            <a:ext cx="2379582" cy="178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таня\Desktop\юля\P10405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526" y="5072137"/>
            <a:ext cx="2311948" cy="173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7" descr="H:\DCIM\Camera\IMG_20151202_1233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105" y="2652297"/>
            <a:ext cx="1656186" cy="220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350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онирования и гендерного подхода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861" y="1124744"/>
            <a:ext cx="247396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F90B05"/>
              </a:solidFill>
            </a:endParaRPr>
          </a:p>
          <a:p>
            <a:endParaRPr lang="ru-RU" sz="1500" dirty="0">
              <a:solidFill>
                <a:srgbClr val="F90B05"/>
              </a:solidFill>
            </a:endParaRPr>
          </a:p>
          <a:p>
            <a:r>
              <a:rPr lang="ru-RU" sz="1500" dirty="0" smtClean="0">
                <a:solidFill>
                  <a:srgbClr val="F90B05"/>
                </a:solidFill>
              </a:rPr>
              <a:t>Выделены </a:t>
            </a:r>
            <a:r>
              <a:rPr lang="ru-RU" sz="1500" dirty="0">
                <a:solidFill>
                  <a:srgbClr val="F90B05"/>
                </a:solidFill>
              </a:rPr>
              <a:t>зоны </a:t>
            </a:r>
            <a:r>
              <a:rPr lang="ru-RU" sz="1500" dirty="0"/>
              <a:t>для любимых игр </a:t>
            </a:r>
            <a:r>
              <a:rPr lang="ru-RU" sz="1500" dirty="0">
                <a:solidFill>
                  <a:srgbClr val="F90B05"/>
                </a:solidFill>
              </a:rPr>
              <a:t>девочек</a:t>
            </a:r>
            <a:r>
              <a:rPr lang="ru-RU" sz="1500" dirty="0"/>
              <a:t>: «Семья», «Салон красоты», «Больница» </a:t>
            </a:r>
            <a:endParaRPr lang="ru-RU" sz="1500" dirty="0" smtClean="0"/>
          </a:p>
          <a:p>
            <a:r>
              <a:rPr lang="ru-RU" sz="1500" dirty="0" smtClean="0"/>
              <a:t>«</a:t>
            </a:r>
            <a:r>
              <a:rPr lang="ru-RU" sz="1500" dirty="0"/>
              <a:t>Магазин» </a:t>
            </a:r>
            <a:endParaRPr lang="ru-RU" dirty="0"/>
          </a:p>
          <a:p>
            <a:endParaRPr lang="ru-RU" dirty="0"/>
          </a:p>
          <a:p>
            <a:endParaRPr lang="ru-RU" dirty="0">
              <a:solidFill>
                <a:srgbClr val="F90B05"/>
              </a:solidFill>
            </a:endParaRPr>
          </a:p>
          <a:p>
            <a:endParaRPr lang="ru-RU" dirty="0">
              <a:solidFill>
                <a:srgbClr val="F90B05"/>
              </a:solidFill>
            </a:endParaRPr>
          </a:p>
        </p:txBody>
      </p:sp>
      <p:pic>
        <p:nvPicPr>
          <p:cNvPr id="1031" name="Picture 7" descr="C:\Users\таня\Desktop\юля\P104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837714" cy="212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таня\Desktop\юля\IMG_20151202_081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326" y="3459066"/>
            <a:ext cx="2156610" cy="287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таня\Desktop\юля\P1040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01328"/>
            <a:ext cx="2232248" cy="297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207690"/>
            <a:ext cx="1076031" cy="1303122"/>
          </a:xfrm>
          <a:prstGeom prst="rect">
            <a:avLst/>
          </a:prstGeom>
        </p:spPr>
      </p:pic>
      <p:pic>
        <p:nvPicPr>
          <p:cNvPr id="6146" name="Picture 2" descr="C:\Users\таня\Desktop\юля\IMG_20151130_092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7671"/>
            <a:ext cx="2097656" cy="279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5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288" y="33337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зонирования и гендерного подхода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90B05"/>
                </a:solidFill>
              </a:rPr>
              <a:t>Выделены зоны </a:t>
            </a:r>
            <a:r>
              <a:rPr lang="ru-RU" dirty="0"/>
              <a:t>для любимых игр </a:t>
            </a:r>
            <a:r>
              <a:rPr lang="ru-RU" dirty="0">
                <a:solidFill>
                  <a:srgbClr val="FF0000"/>
                </a:solidFill>
              </a:rPr>
              <a:t>мальчиков</a:t>
            </a:r>
            <a:r>
              <a:rPr lang="ru-RU" dirty="0"/>
              <a:t>: «Капитан», «Пожарные» «Я, строитель», конструкторы разного вида, кубики, крупный и мелкий строительный материал.</a:t>
            </a:r>
          </a:p>
        </p:txBody>
      </p:sp>
      <p:pic>
        <p:nvPicPr>
          <p:cNvPr id="7" name="Picture 2" descr="C:\Users\таня\Desktop\юля\IMG_20151202_080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561" y="1196752"/>
            <a:ext cx="2831679" cy="212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 descr="C:\Users\таня\Desktop\юля\IMG_20151202_074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673" y="2420888"/>
            <a:ext cx="3177873" cy="238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таня\Desktop\юля\IMG_20151202_074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475" y="3701902"/>
            <a:ext cx="2236907" cy="298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таня\Desktop\юля\IMG_20141201_161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852008" cy="213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Мальчик в кепк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04247" y="1104244"/>
            <a:ext cx="1236213" cy="13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8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Сделанные руками родителей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таня\Desktop\юля\IMG_20141201_16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юля\IMG_20151203_072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856" y="1142746"/>
            <a:ext cx="2760307" cy="207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юля\IMG_20151203_072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85"/>
          <a:stretch/>
        </p:blipFill>
        <p:spPr bwMode="auto">
          <a:xfrm>
            <a:off x="1547664" y="3526388"/>
            <a:ext cx="2712222" cy="2231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1640" y="5287469"/>
            <a:ext cx="1084209" cy="1303122"/>
          </a:xfrm>
          <a:prstGeom prst="rect">
            <a:avLst/>
          </a:prstGeom>
        </p:spPr>
      </p:pic>
      <p:pic>
        <p:nvPicPr>
          <p:cNvPr id="3077" name="Picture 5" descr="C:\Users\таня\Desktop\юля\IMG_20141201_161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2197"/>
            <a:ext cx="2974144" cy="2230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21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288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- класс для родителей, сотрудников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H:\DCIM\Camera\IMG_20151203_132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:\Новая папка (2)\IMG_20151203_133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573015"/>
            <a:ext cx="3636404" cy="272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K:\Новая папка (2)\IMG_20151203_133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764704"/>
            <a:ext cx="3384377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3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288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для родителей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35345" y="540734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59832" y="635508"/>
            <a:ext cx="1084209" cy="1303122"/>
          </a:xfrm>
          <a:prstGeom prst="rect">
            <a:avLst/>
          </a:prstGeom>
        </p:spPr>
      </p:pic>
      <p:pic>
        <p:nvPicPr>
          <p:cNvPr id="1026" name="Рисунок 389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80" y="620688"/>
            <a:ext cx="225639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Описание: C:\Users\Natasha\Desktop\дет.с\IMG_0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46" y="2456020"/>
            <a:ext cx="1154857" cy="89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676" y="3571559"/>
            <a:ext cx="1905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/>
              <a:t>Воспитатель </a:t>
            </a:r>
            <a:endParaRPr lang="ru-RU" sz="800" dirty="0" smtClean="0"/>
          </a:p>
          <a:p>
            <a:pPr algn="r"/>
            <a:r>
              <a:rPr lang="ru-RU" sz="800" dirty="0" smtClean="0"/>
              <a:t>2-й </a:t>
            </a:r>
            <a:r>
              <a:rPr lang="ru-RU" sz="800" dirty="0"/>
              <a:t>младшей </a:t>
            </a:r>
            <a:r>
              <a:rPr lang="ru-RU" sz="800" dirty="0" smtClean="0"/>
              <a:t>группы</a:t>
            </a:r>
          </a:p>
          <a:p>
            <a:pPr algn="r"/>
            <a:r>
              <a:rPr lang="ru-RU" sz="800" dirty="0" smtClean="0"/>
              <a:t>Папугина </a:t>
            </a:r>
            <a:r>
              <a:rPr lang="ru-RU" sz="800" dirty="0"/>
              <a:t>Ю.Ю</a:t>
            </a:r>
          </a:p>
          <a:p>
            <a:r>
              <a:rPr lang="ru-RU" sz="800" dirty="0"/>
              <a:t> </a:t>
            </a:r>
          </a:p>
          <a:p>
            <a:r>
              <a:rPr lang="ru-RU" sz="800" dirty="0"/>
              <a:t> </a:t>
            </a:r>
          </a:p>
          <a:p>
            <a:r>
              <a:rPr lang="ru-RU" sz="800" dirty="0"/>
              <a:t> </a:t>
            </a:r>
          </a:p>
          <a:p>
            <a:pPr algn="ctr"/>
            <a:r>
              <a:rPr lang="ru-RU" sz="800" dirty="0"/>
              <a:t>2015 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475" y="1809689"/>
            <a:ext cx="1609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Поиграем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сказку дома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76" y="1412388"/>
            <a:ext cx="1785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</a:rPr>
              <a:t>Консультация для родителей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318" y="688695"/>
            <a:ext cx="191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/>
              <a:t>Муниципальное бюджетное дошкольное образовательное учреждение детский сад комбинированного вида № 1 села Успенского муниципального образования Успенский район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391" y="2108907"/>
            <a:ext cx="2088232" cy="407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758745" y="2185070"/>
            <a:ext cx="191211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 smtClean="0"/>
              <a:t>МБДОУ детский </a:t>
            </a:r>
            <a:r>
              <a:rPr lang="ru-RU" sz="600" dirty="0"/>
              <a:t>сад комбинированного вида № </a:t>
            </a:r>
            <a:r>
              <a:rPr lang="ru-RU" sz="600" dirty="0" smtClean="0"/>
              <a:t>1</a:t>
            </a:r>
            <a:endParaRPr lang="ru-RU" sz="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9130" y="5880761"/>
            <a:ext cx="952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/>
              <a:t>Воспитатель </a:t>
            </a:r>
            <a:endParaRPr lang="ru-RU" sz="800" dirty="0" smtClean="0"/>
          </a:p>
          <a:p>
            <a:pPr algn="r"/>
            <a:r>
              <a:rPr lang="ru-RU" sz="800" dirty="0" smtClean="0"/>
              <a:t>Папугина Ю.Ю</a:t>
            </a:r>
            <a:r>
              <a:rPr lang="ru-RU" sz="800" dirty="0"/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49" y="2903980"/>
            <a:ext cx="1785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Консультация для родителей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4178" y="3388564"/>
            <a:ext cx="220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«Подвижные игры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611" y="5118849"/>
            <a:ext cx="635506" cy="1011738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974" y="540734"/>
            <a:ext cx="2150297" cy="427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989064" y="639747"/>
            <a:ext cx="191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/>
              <a:t>Муниципальное бюджетное дошкольное образовательное учреждение детский сад комбинированного вида № 1 села Успенского муниципального образования Успенский район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15781" y="1425467"/>
            <a:ext cx="1785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Консультация для родителей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15781" y="1954237"/>
            <a:ext cx="1743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«Пальчиковые игры»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67659" y="4468755"/>
            <a:ext cx="952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/>
              <a:t>Воспитатель </a:t>
            </a:r>
            <a:endParaRPr lang="ru-RU" sz="800" dirty="0" smtClean="0"/>
          </a:p>
          <a:p>
            <a:pPr algn="r"/>
            <a:r>
              <a:rPr lang="ru-RU" sz="800" dirty="0" smtClean="0"/>
              <a:t>Папугина Ю.Ю</a:t>
            </a:r>
            <a:r>
              <a:rPr lang="ru-RU" sz="800" dirty="0"/>
              <a:t> </a:t>
            </a:r>
          </a:p>
        </p:txBody>
      </p:sp>
      <p:pic>
        <p:nvPicPr>
          <p:cNvPr id="22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9" cstate="print">
            <a:extLst/>
          </a:blip>
          <a:srcRect t="3399" b="5380"/>
          <a:stretch/>
        </p:blipFill>
        <p:spPr>
          <a:xfrm>
            <a:off x="5115781" y="2623589"/>
            <a:ext cx="676006" cy="58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369" y="2600568"/>
            <a:ext cx="699895" cy="61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781" y="3388564"/>
            <a:ext cx="665941" cy="58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5" name="Рисунок 2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2336" y="3086427"/>
            <a:ext cx="414410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7308304" y="2046569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dirty="0"/>
              <a:t>Муниципальное бюджетное дошкольное образовательное учреждение детский сад комбинированного вида № 1 села Успенского муниципального образования Успенский район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56173" y="2749850"/>
            <a:ext cx="17853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70C0"/>
                </a:solidFill>
              </a:rPr>
              <a:t>Консультация для родителей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57605" y="3173284"/>
            <a:ext cx="1813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F90B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«Дидактические игры»</a:t>
            </a:r>
            <a:endParaRPr lang="ru-RU" sz="1200" b="1" dirty="0">
              <a:ln w="1905"/>
              <a:solidFill>
                <a:srgbClr val="F90B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922" y="2430039"/>
            <a:ext cx="467172" cy="327341"/>
          </a:xfrm>
          <a:prstGeom prst="rect">
            <a:avLst/>
          </a:prstGeom>
          <a:noFill/>
        </p:spPr>
      </p:pic>
      <p:pic>
        <p:nvPicPr>
          <p:cNvPr id="1029" name="Picture 5" descr="C:\Users\таня\Desktop\юля\P104055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222" y="3723214"/>
            <a:ext cx="1283299" cy="150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Прямоугольник 31"/>
          <p:cNvSpPr/>
          <p:nvPr/>
        </p:nvSpPr>
        <p:spPr>
          <a:xfrm>
            <a:off x="7913706" y="5711484"/>
            <a:ext cx="952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/>
              <a:t>Воспитатель </a:t>
            </a:r>
            <a:endParaRPr lang="ru-RU" sz="800" dirty="0" smtClean="0"/>
          </a:p>
          <a:p>
            <a:pPr algn="r"/>
            <a:r>
              <a:rPr lang="ru-RU" sz="800" dirty="0" smtClean="0"/>
              <a:t>Папугина Ю.Ю</a:t>
            </a:r>
            <a:r>
              <a:rPr lang="ru-RU" sz="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8862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5474" y="1001504"/>
            <a:ext cx="5028262" cy="738416"/>
            <a:chOff x="0" y="88039"/>
            <a:chExt cx="6096000" cy="7384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88039"/>
              <a:ext cx="6096000" cy="7384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6046" y="124085"/>
              <a:ext cx="6023908" cy="6663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Усовершенствована предметно-развивающая среда</a:t>
              </a:r>
              <a:endParaRPr lang="ru-RU" sz="17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35397" y="1739920"/>
            <a:ext cx="5231904" cy="738416"/>
            <a:chOff x="0" y="875415"/>
            <a:chExt cx="6096000" cy="738416"/>
          </a:xfrm>
          <a:solidFill>
            <a:srgbClr val="7030A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875415"/>
              <a:ext cx="6096000" cy="7384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6046" y="911461"/>
              <a:ext cx="6023908" cy="6663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Родители познакомились с необходимой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информацией игр с детьми дома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6503" y="2514382"/>
            <a:ext cx="5147585" cy="738416"/>
            <a:chOff x="0" y="1662791"/>
            <a:chExt cx="6096000" cy="73841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662791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6046" y="1698837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аинтересовали родителей в том, что через  разнообразие игр формируется личность ребенка.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10848" y="3276866"/>
            <a:ext cx="5170031" cy="800205"/>
            <a:chOff x="0" y="2450168"/>
            <a:chExt cx="6096000" cy="738416"/>
          </a:xfrm>
          <a:solidFill>
            <a:srgbClr val="00B0F0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450168"/>
              <a:ext cx="6096000" cy="7384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6046" y="2486214"/>
              <a:ext cx="6023908" cy="6663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Родителями сделаны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дидактические пособия по развитию моторики рук.</a:t>
              </a:r>
              <a:endParaRPr kumimoji="0" lang="ru-RU" sz="170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6978" y="4123651"/>
            <a:ext cx="5249117" cy="673501"/>
            <a:chOff x="0" y="3237544"/>
            <a:chExt cx="6096000" cy="73841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237544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6046" y="3273590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Разучили с детьми много новых пальчиковых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игр, дидактических игр, сюжетно- ролевых игр, подвижных игр для  развития их творческих способностей  </a:t>
              </a:r>
              <a:endParaRPr kumimoji="0" lang="ru-RU" sz="170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10848" y="4869160"/>
            <a:ext cx="5184278" cy="738416"/>
            <a:chOff x="0" y="3237544"/>
            <a:chExt cx="6096000" cy="738416"/>
          </a:xfrm>
          <a:solidFill>
            <a:srgbClr val="CC0066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237544"/>
              <a:ext cx="6096000" cy="7384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6046" y="3273590"/>
              <a:ext cx="6023908" cy="6663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Положительная динамика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всестороннего развития каждого ребенка через игру.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288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0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8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836712"/>
            <a:ext cx="85899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«Игра имеет большое значение в жизни ребенка, практически то же, какое у взрослого имеет деятельность, работа, служба. Каков ребенок в игре, таким во многом он будет в работе, когда вырастет. Поэтому воспитание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будущего деятеля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происходит, прежде всего, в игре»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Макаренко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ea typeface="Geneva CY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1780477"/>
            <a:ext cx="6096000" cy="738416"/>
            <a:chOff x="0" y="88039"/>
            <a:chExt cx="6096000" cy="73841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88039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6046" y="124085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Geneva CY"/>
                  <a:cs typeface="Geneva CY"/>
                </a:rPr>
                <a:t>Развлекательная (развлечь, доставить удовольствие, пробудить интерес у ребенка)</a:t>
              </a:r>
              <a:endParaRPr lang="ru-RU" sz="17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59632" y="2529786"/>
            <a:ext cx="6096000" cy="738416"/>
            <a:chOff x="0" y="875415"/>
            <a:chExt cx="6096000" cy="73841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75415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6046" y="911461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Geneva CY"/>
                  <a:cs typeface="Geneva CY"/>
                </a:rPr>
                <a:t>Диагностическая (выявление отношений от нормального поведения, самопознание в процессе игры)</a:t>
              </a:r>
              <a:endParaRPr lang="ru-RU" sz="17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33081" y="3276867"/>
            <a:ext cx="6096000" cy="738416"/>
            <a:chOff x="0" y="1662791"/>
            <a:chExt cx="6096000" cy="73841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662791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6046" y="1698837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70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Коррекционная (внесение позитивных изменений</a:t>
              </a:r>
            </a:p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70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в структуру личностных показателей)</a:t>
              </a:r>
              <a:endParaRPr lang="ru-RU" sz="17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95736" y="3979237"/>
            <a:ext cx="6096000" cy="738416"/>
            <a:chOff x="0" y="2450168"/>
            <a:chExt cx="6096000" cy="73841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450168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6046" y="2486214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Geneva CY"/>
                  <a:cs typeface="Geneva CY"/>
                </a:rPr>
                <a:t>Социализация (включение в систему общественных отношений, усвоение норм человеческого общежития</a:t>
              </a:r>
              <a:endParaRPr kumimoji="0" lang="ru-RU" sz="170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71800" y="4700836"/>
            <a:ext cx="6096000" cy="738416"/>
            <a:chOff x="0" y="3237544"/>
            <a:chExt cx="6096000" cy="73841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237544"/>
              <a:ext cx="6096000" cy="7384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6046" y="3273590"/>
              <a:ext cx="6023908" cy="66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Geneva CY"/>
                  <a:cs typeface="Geneva CY"/>
                </a:rPr>
                <a:t>Коммуникативная</a:t>
              </a:r>
              <a:endParaRPr kumimoji="0" lang="ru-RU" sz="170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23" name="Рисунок 22" descr="Мальчик в кеп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47664" y="5229200"/>
            <a:ext cx="1084209" cy="13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39952" y="5229200"/>
            <a:ext cx="1084209" cy="13031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5856" y="3409842"/>
            <a:ext cx="2304256" cy="914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Творческие </a:t>
            </a:r>
            <a:r>
              <a:rPr lang="ru-RU" sz="1200" b="1" dirty="0" smtClean="0"/>
              <a:t>игры: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сюжетно-ролевые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т</a:t>
            </a:r>
            <a:r>
              <a:rPr lang="ru-RU" sz="1200" dirty="0" smtClean="0"/>
              <a:t>еатрализованные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игры </a:t>
            </a:r>
            <a:r>
              <a:rPr lang="ru-RU" sz="1200" dirty="0"/>
              <a:t>со строительным материалом</a:t>
            </a:r>
          </a:p>
        </p:txBody>
      </p:sp>
      <p:pic>
        <p:nvPicPr>
          <p:cNvPr id="11" name="Picture 3" descr="J:\фото2\IMG_20151130_092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2917943" cy="2188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6" descr="J:\фото2\IMG_20151130_08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77651" cy="2158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05" y="2591003"/>
            <a:ext cx="2879435" cy="25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07565"/>
            <a:ext cx="2180778" cy="1669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J:\фото2\IMG_20151201_0859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101" y="2823241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Мальчик в кепк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561" y="1700808"/>
            <a:ext cx="2328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J:\фото2\IMG_20151125_093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7901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428" y="332656"/>
            <a:ext cx="2736304" cy="305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J:\фото2\IMG_20151201_075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6196"/>
            <a:ext cx="2964631" cy="222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3" descr="C:\Users\таня\Desktop\юля\P1040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0364"/>
            <a:ext cx="3600400" cy="270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337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4320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Сюжеты игр разнообразны</a:t>
            </a:r>
          </a:p>
        </p:txBody>
      </p:sp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47664" y="5229200"/>
            <a:ext cx="1084209" cy="1303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6296" y="1473034"/>
            <a:ext cx="2736304" cy="65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Бытовые ( игры в семью, детский сад)</a:t>
            </a:r>
            <a:endParaRPr lang="ru-RU" dirty="0"/>
          </a:p>
        </p:txBody>
      </p:sp>
      <p:pic>
        <p:nvPicPr>
          <p:cNvPr id="8194" name="Picture 2" descr="C:\Users\таня\Desktop\юля\IMG_20151130_093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52" y="980728"/>
            <a:ext cx="3165080" cy="237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юля\IMG_20151202_081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448" y="2967165"/>
            <a:ext cx="2715108" cy="362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я\Desktop\юля\DSCN23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16799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1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75856" y="404664"/>
            <a:ext cx="2736304" cy="65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Производственные, отражающие профессиональный труд людей </a:t>
            </a:r>
          </a:p>
          <a:p>
            <a:pPr algn="ctr"/>
            <a:r>
              <a:rPr lang="ru-RU" sz="1200" dirty="0" smtClean="0"/>
              <a:t>( больницы, магазин, парикмахерская и </a:t>
            </a:r>
            <a:r>
              <a:rPr lang="ru-RU" sz="1200" dirty="0" err="1" smtClean="0"/>
              <a:t>т.д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8" name="Picture 2" descr="J:\фото2\IMG_20151130_092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178242" cy="290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C:\Users\таня\Desktop\юля\IMG_20151201_092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ня\Desktop\юля\P1040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45673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Мальчик в кепк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271520"/>
            <a:ext cx="1437245" cy="1316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33751" y="5261463"/>
            <a:ext cx="1084209" cy="13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791725"/>
            <a:ext cx="1863150" cy="104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Общественные ( День рождения, библиотека, школа и </a:t>
            </a:r>
            <a:r>
              <a:rPr lang="ru-RU" sz="1200" dirty="0" err="1" smtClean="0"/>
              <a:t>т.д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3" name="Picture 2" descr="C:\Users\таня\Desktop\юля\P1040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35" y="147242"/>
            <a:ext cx="3592391" cy="269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Users\таня\Desktop\юля\IMG_20141201_16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817370" cy="3756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ня\Desktop\юля\P1040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3744416" cy="280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40352" y="5280708"/>
            <a:ext cx="1227051" cy="131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299229"/>
            <a:ext cx="1161186" cy="13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7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320480" cy="5040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CA0893"/>
                </a:solidFill>
                <a:latin typeface="+mn-lt"/>
                <a:ea typeface="Charcoal CY"/>
                <a:cs typeface="Charcoal CY"/>
              </a:rPr>
              <a:t/>
            </a:r>
            <a:br>
              <a:rPr lang="ru-RU" sz="2000" b="1" i="1" dirty="0" smtClean="0">
                <a:solidFill>
                  <a:srgbClr val="CA0893"/>
                </a:solidFill>
                <a:latin typeface="+mn-lt"/>
                <a:ea typeface="Charcoal CY"/>
                <a:cs typeface="Charcoal CY"/>
              </a:rPr>
            </a:br>
            <a:r>
              <a:rPr lang="ru-RU" sz="2000" b="1" i="1" dirty="0" smtClean="0">
                <a:solidFill>
                  <a:srgbClr val="CA0893"/>
                </a:solidFill>
                <a:latin typeface="+mn-lt"/>
                <a:ea typeface="Charcoal CY"/>
                <a:cs typeface="Charcoal CY"/>
              </a:rPr>
              <a:t/>
            </a:r>
            <a:br>
              <a:rPr lang="ru-RU" sz="2000" b="1" i="1" dirty="0" smtClean="0">
                <a:solidFill>
                  <a:srgbClr val="CA0893"/>
                </a:solidFill>
                <a:latin typeface="+mn-lt"/>
                <a:ea typeface="Charcoal CY"/>
                <a:cs typeface="Charcoal CY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Charcoal CY"/>
                <a:cs typeface="Charcoal CY"/>
              </a:rPr>
              <a:t>Другие виды игр с правилами</a:t>
            </a:r>
            <a:r>
              <a:rPr lang="ru-RU" sz="4000" dirty="0" smtClean="0">
                <a:latin typeface="Charcoal CY"/>
                <a:ea typeface="Charcoal CY"/>
                <a:cs typeface="Charcoal CY"/>
              </a:rPr>
              <a:t/>
            </a:r>
            <a:br>
              <a:rPr lang="ru-RU" sz="4000" dirty="0" smtClean="0">
                <a:latin typeface="Charcoal CY"/>
                <a:ea typeface="Charcoal CY"/>
                <a:cs typeface="Charcoal CY"/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8402" y="908720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0664" y="10615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подвижные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таня\Desktop\юля\P104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1" y="1745928"/>
            <a:ext cx="2916468" cy="218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таня\Desktop\юля\P1040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459530"/>
            <a:ext cx="2818267" cy="211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Мальчик в кепк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287" y="314688"/>
            <a:ext cx="1194387" cy="1316644"/>
          </a:xfrm>
          <a:prstGeom prst="rect">
            <a:avLst/>
          </a:prstGeom>
        </p:spPr>
      </p:pic>
      <p:pic>
        <p:nvPicPr>
          <p:cNvPr id="1026" name="Picture 2" descr="C:\Users\таня\Desktop\юля\DSCN2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0039"/>
            <a:ext cx="2742718" cy="205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таня\Desktop\юля\DSCN2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28967"/>
            <a:ext cx="2592288" cy="194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таня\Desktop\юля\IMG_20151125_1003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232248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224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69373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260648"/>
            <a:ext cx="43204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>
                <a:solidFill>
                  <a:srgbClr val="CA0893"/>
                </a:solidFill>
                <a:ea typeface="Charcoal CY"/>
                <a:cs typeface="Charcoal CY"/>
              </a:rPr>
              <a:t/>
            </a:r>
            <a:br>
              <a:rPr lang="ru-RU" sz="1800" b="1" i="1" dirty="0" smtClean="0">
                <a:solidFill>
                  <a:srgbClr val="CA0893"/>
                </a:solidFill>
                <a:ea typeface="Charcoal CY"/>
                <a:cs typeface="Charcoal CY"/>
              </a:rPr>
            </a:br>
            <a:r>
              <a:rPr lang="ru-RU" sz="1800" b="1" i="1" dirty="0" smtClean="0">
                <a:solidFill>
                  <a:srgbClr val="CA0893"/>
                </a:solidFill>
                <a:ea typeface="Charcoal CY"/>
                <a:cs typeface="Charcoal CY"/>
              </a:rPr>
              <a:t/>
            </a:r>
            <a:br>
              <a:rPr lang="ru-RU" sz="1800" b="1" i="1" dirty="0" smtClean="0">
                <a:solidFill>
                  <a:srgbClr val="CA0893"/>
                </a:solidFill>
                <a:ea typeface="Charcoal CY"/>
                <a:cs typeface="Charcoal CY"/>
              </a:rPr>
            </a:br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harcoal CY"/>
                <a:cs typeface="Charcoal CY"/>
              </a:rPr>
              <a:t>Другие виды игр с правилами</a:t>
            </a:r>
          </a:p>
          <a:p>
            <a:r>
              <a:rPr lang="ru-RU" sz="1800" dirty="0" smtClean="0">
                <a:latin typeface="Charcoal CY"/>
                <a:ea typeface="Charcoal CY"/>
                <a:cs typeface="Charcoal CY"/>
              </a:rPr>
              <a:t/>
            </a:r>
            <a:br>
              <a:rPr lang="ru-RU" sz="1800" dirty="0" smtClean="0">
                <a:latin typeface="Charcoal CY"/>
                <a:ea typeface="Charcoal CY"/>
                <a:cs typeface="Charcoal CY"/>
              </a:rPr>
            </a:b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447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настольные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-138885"/>
            <a:ext cx="1084209" cy="1303122"/>
          </a:xfrm>
          <a:prstGeom prst="rect">
            <a:avLst/>
          </a:prstGeom>
        </p:spPr>
      </p:pic>
      <p:pic>
        <p:nvPicPr>
          <p:cNvPr id="8" name="Picture 5" descr="C:\Users\таня\Desktop\юля\IMG_20151201_075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0" y="1909106"/>
            <a:ext cx="3004631" cy="225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C:\Users\таня\Desktop\юля\IMG_20151202_093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078" y="764866"/>
            <a:ext cx="1997978" cy="266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C:\Users\таня\Desktop\юля\DSCN2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278399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юля\IMG_20151203_081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390" y="4193271"/>
            <a:ext cx="3305795" cy="247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:\DCIM\Camera\IMG_20151203_075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227" y="4221088"/>
            <a:ext cx="3024336" cy="226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0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462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SkazkaForSerge</vt:lpstr>
      <vt:lpstr>Times New Roman</vt:lpstr>
      <vt:lpstr>Geneva CY</vt:lpstr>
      <vt:lpstr>Charcoal CY</vt:lpstr>
      <vt:lpstr>Calibri</vt:lpstr>
      <vt:lpstr>Тема Office</vt:lpstr>
      <vt:lpstr>Слайд 1</vt:lpstr>
      <vt:lpstr>«Игра имеет большое значение в жизни ребенка, практически то же, какое у взрослого имеет деятельность, работа, служба. Каков ребенок в игре, таким во многом он будет в работе, когда вырастет. Поэтому воспитание будущего деятеля происходит, прежде всего, в игре»  А.С. Макаренко</vt:lpstr>
      <vt:lpstr>Слайд 3</vt:lpstr>
      <vt:lpstr>Слайд 4</vt:lpstr>
      <vt:lpstr>Сюжеты игр разнообразны</vt:lpstr>
      <vt:lpstr>Слайд 6</vt:lpstr>
      <vt:lpstr>Слайд 7</vt:lpstr>
      <vt:lpstr>  Другие виды игр с правилами </vt:lpstr>
      <vt:lpstr>Слайд 9</vt:lpstr>
      <vt:lpstr>Пальчиковые игры - </vt:lpstr>
      <vt:lpstr>Игры для развития моторики </vt:lpstr>
      <vt:lpstr>Принципы построения предметно- пространственной среды</vt:lpstr>
      <vt:lpstr>Принцип зонирования и гендерного подхода</vt:lpstr>
      <vt:lpstr>Слайд 14</vt:lpstr>
      <vt:lpstr>Сделанные руками родителей</vt:lpstr>
      <vt:lpstr>Мастер - класс для родителей, сотрудников</vt:lpstr>
      <vt:lpstr>Консультации для родителей</vt:lpstr>
      <vt:lpstr>Достигнутые результаты</vt:lpstr>
      <vt:lpstr>Слайд 19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</cp:lastModifiedBy>
  <cp:revision>89</cp:revision>
  <dcterms:created xsi:type="dcterms:W3CDTF">2015-04-19T15:51:03Z</dcterms:created>
  <dcterms:modified xsi:type="dcterms:W3CDTF">2015-12-04T09:28:05Z</dcterms:modified>
</cp:coreProperties>
</file>